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3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96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Hafta Marka Yönetimi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Sadakati Nedir?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sadakati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belirli bir markayı tekrar tekrar satın alma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davranışıdır. Bu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sadakat yalnızca alışkanlıktan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değil,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zamanda markaya duyulan duygusal bağdan da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kaynaklanabilir.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Davranışsal Sadakat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Tekrar eden satın alma davranışını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ifade eder.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Bir tüketicinin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sürekli olarak “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Fairy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marka bulaşık deterjanı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alması.</a:t>
            </a:r>
          </a:p>
        </p:txBody>
      </p:sp>
    </p:spTree>
    <p:extLst>
      <p:ext uri="{BB962C8B-B14F-4D97-AF65-F5344CB8AC3E}">
        <p14:creationId xmlns:p14="http://schemas.microsoft.com/office/powerpoint/2010/main" val="2620968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Tutumsal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(Duygusal) Sadakat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Müşterinin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markayı sevmesi, ona bağlılık hissetmesi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kullanıcılarının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markayı savunmaları ve önerileri.</a:t>
            </a:r>
          </a:p>
        </p:txBody>
      </p:sp>
    </p:spTree>
    <p:extLst>
      <p:ext uri="{BB962C8B-B14F-4D97-AF65-F5344CB8AC3E}">
        <p14:creationId xmlns:p14="http://schemas.microsoft.com/office/powerpoint/2010/main" val="2902704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Sadakat Türleri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</a:t>
            </a:r>
            <a:r>
              <a:rPr lang="tr-TR" sz="3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Dick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tr-TR" sz="3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Basu’nun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Dörtlü Sadakat Tipolojisi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328931"/>
              </p:ext>
            </p:extLst>
          </p:nvPr>
        </p:nvGraphicFramePr>
        <p:xfrm>
          <a:off x="685800" y="2412999"/>
          <a:ext cx="10820400" cy="3886200"/>
        </p:xfrm>
        <a:graphic>
          <a:graphicData uri="http://schemas.openxmlformats.org/drawingml/2006/table">
            <a:tbl>
              <a:tblPr/>
              <a:tblGrid>
                <a:gridCol w="3606800">
                  <a:extLst>
                    <a:ext uri="{9D8B030D-6E8A-4147-A177-3AD203B41FA5}">
                      <a16:colId xmlns:a16="http://schemas.microsoft.com/office/drawing/2014/main" val="4045390746"/>
                    </a:ext>
                  </a:extLst>
                </a:gridCol>
                <a:gridCol w="3606800">
                  <a:extLst>
                    <a:ext uri="{9D8B030D-6E8A-4147-A177-3AD203B41FA5}">
                      <a16:colId xmlns:a16="http://schemas.microsoft.com/office/drawing/2014/main" val="2003095641"/>
                    </a:ext>
                  </a:extLst>
                </a:gridCol>
                <a:gridCol w="3606800">
                  <a:extLst>
                    <a:ext uri="{9D8B030D-6E8A-4147-A177-3AD203B41FA5}">
                      <a16:colId xmlns:a16="http://schemas.microsoft.com/office/drawing/2014/main" val="1696792647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FFFF00"/>
                          </a:solidFill>
                        </a:rPr>
                        <a:t>Göreli Tutum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FFFF00"/>
                          </a:solidFill>
                        </a:rPr>
                        <a:t>Tekrar Satın Alma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rgbClr val="FFFF00"/>
                          </a:solidFill>
                        </a:rPr>
                        <a:t>Sadakat Türü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24997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r>
                        <a:rPr lang="tr-TR"/>
                        <a:t>Düşük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/>
                        <a:t>Düşük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/>
                        <a:t>Sadakatsizlik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860497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r>
                        <a:rPr lang="tr-TR" dirty="0"/>
                        <a:t>Düşük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/>
                        <a:t>Yüksek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/>
                        <a:t>Sahte Sadakat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34214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r>
                        <a:rPr lang="tr-TR"/>
                        <a:t>Yüksek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/>
                        <a:t>Düşük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/>
                        <a:t>Gizli Sadakat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0944798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r>
                        <a:rPr lang="tr-TR"/>
                        <a:t>Yüksek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/>
                        <a:t>Yüksek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Gerçek Sadakat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6886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03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i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Sahte </a:t>
            </a:r>
            <a:r>
              <a:rPr lang="tr-TR" sz="36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Sadakat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marketin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indirim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yaptığı sürede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markayı satın almak.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i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 </a:t>
            </a:r>
            <a:r>
              <a:rPr lang="tr-TR" sz="36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Sadakat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Volvo’yu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güvenli bulduğu için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sürekli tercih eden müşteri.</a:t>
            </a:r>
          </a:p>
        </p:txBody>
      </p:sp>
    </p:spTree>
    <p:extLst>
      <p:ext uri="{BB962C8B-B14F-4D97-AF65-F5344CB8AC3E}">
        <p14:creationId xmlns:p14="http://schemas.microsoft.com/office/powerpoint/2010/main" val="3459000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Sadakatin Aşamaları 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Oliver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1999)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3.1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Bilişsel Sadakat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Markanın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performans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açısından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diğerlerinden üstün olduğu düşüncesi.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Bosch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çamaşır makinesinin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ömürlü olduğunu düşünen müşteri.</a:t>
            </a:r>
          </a:p>
        </p:txBody>
      </p:sp>
    </p:spTree>
    <p:extLst>
      <p:ext uri="{BB962C8B-B14F-4D97-AF65-F5344CB8AC3E}">
        <p14:creationId xmlns:p14="http://schemas.microsoft.com/office/powerpoint/2010/main" val="3037635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 Duygusal Sadakat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Markayı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sevme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ona karşı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pozitif duygular taşıma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Coca-Cola’nın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nostaljik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hissiyatı ve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aile bağlarını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çağrıştırması.</a:t>
            </a:r>
          </a:p>
        </p:txBody>
      </p:sp>
    </p:spTree>
    <p:extLst>
      <p:ext uri="{BB962C8B-B14F-4D97-AF65-F5344CB8AC3E}">
        <p14:creationId xmlns:p14="http://schemas.microsoft.com/office/powerpoint/2010/main" val="1937164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Çabasal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Sadakat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Markayı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satın alma isteği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çaba gösterme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zaman ulaşamama.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Starbucks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kahvesini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çok istemek ama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yakında şube bulamamak.</a:t>
            </a:r>
          </a:p>
        </p:txBody>
      </p:sp>
    </p:spTree>
    <p:extLst>
      <p:ext uri="{BB962C8B-B14F-4D97-AF65-F5344CB8AC3E}">
        <p14:creationId xmlns:p14="http://schemas.microsoft.com/office/powerpoint/2010/main" val="350539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3.4 Eylemsel Sadakat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Ulaşmak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zorlaşsa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markaya olan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bağlılıktan vazgeçmemek.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iPhone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almak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sıra bekleyen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859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Perakendeci Sadakati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4.1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Sahte Sadakat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Sadece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indirim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varsa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alışveriş yapmak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A101'de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olduğunda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alışveriş yapan müşteri.</a:t>
            </a:r>
          </a:p>
        </p:txBody>
      </p:sp>
    </p:spTree>
    <p:extLst>
      <p:ext uri="{BB962C8B-B14F-4D97-AF65-F5344CB8AC3E}">
        <p14:creationId xmlns:p14="http://schemas.microsoft.com/office/powerpoint/2010/main" val="4114604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 Atalet Sadakati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Lokasyon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kolaylıktan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kaynaklanan tercih.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Evin altındaki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marketten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 aynı markayı almak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4889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 Gizli Sadakat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Düşük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sıklıkta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düzenli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tercih.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Ayda bir Migros’tan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alışveriş yapan ancak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sevdiği ürünleri oradan alan müşteri.</a:t>
            </a:r>
          </a:p>
        </p:txBody>
      </p:sp>
    </p:spTree>
    <p:extLst>
      <p:ext uri="{BB962C8B-B14F-4D97-AF65-F5344CB8AC3E}">
        <p14:creationId xmlns:p14="http://schemas.microsoft.com/office/powerpoint/2010/main" val="864004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4.4 Ödüllü Sadakat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Markayı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öneren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aktif kullanan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sadık müşteri.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Trendyol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Elite üyeleri.</a:t>
            </a:r>
          </a:p>
        </p:txBody>
      </p:sp>
    </p:spTree>
    <p:extLst>
      <p:ext uri="{BB962C8B-B14F-4D97-AF65-F5344CB8AC3E}">
        <p14:creationId xmlns:p14="http://schemas.microsoft.com/office/powerpoint/2010/main" val="3821409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4.5 Karşılıklı Sadakat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Müşteri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firma arasında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bir bağ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Koçtaş Pro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üyeleriyle sürdürülen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 projeler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430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Müşteri Sadakat Merdiveni</a:t>
            </a:r>
          </a:p>
          <a:p>
            <a:pPr marL="1428750" lvl="2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Şüpheli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Müşteri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2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Potansiyel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Müşteri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2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İlk Kez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Satın Alan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2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Tekrar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Satın Alan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2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Sık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Müşteri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2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Sadık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Müşteri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750" lvl="2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Avukat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Müşteri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4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Trendyol’dan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kez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alışveriş yapan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zamanla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sadık müşteri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olur ve sonra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 övgüyle bahsederse “avukat müşteri”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seviyesine ulaşır.</a:t>
            </a:r>
          </a:p>
        </p:txBody>
      </p:sp>
    </p:spTree>
    <p:extLst>
      <p:ext uri="{BB962C8B-B14F-4D97-AF65-F5344CB8AC3E}">
        <p14:creationId xmlns:p14="http://schemas.microsoft.com/office/powerpoint/2010/main" val="3701680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Marka Sadakatinin Önemi</a:t>
            </a:r>
          </a:p>
          <a:p>
            <a:pPr lvl="2" algn="just">
              <a:lnSpc>
                <a:spcPct val="150000"/>
              </a:lnSpc>
            </a:pP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 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istikrarı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sağlar.</a:t>
            </a:r>
          </a:p>
          <a:p>
            <a:pPr lvl="2" algn="just">
              <a:lnSpc>
                <a:spcPct val="150000"/>
              </a:lnSpc>
            </a:pP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 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duyarlılığını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azaltır.</a:t>
            </a:r>
          </a:p>
          <a:p>
            <a:pPr lvl="2" algn="just">
              <a:lnSpc>
                <a:spcPct val="150000"/>
              </a:lnSpc>
            </a:pP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Ağızdan ağıza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pazarlamayı tetikler.</a:t>
            </a:r>
          </a:p>
          <a:p>
            <a:pPr lvl="2" algn="just">
              <a:lnSpc>
                <a:spcPct val="150000"/>
              </a:lnSpc>
            </a:pP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Rakiplerin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etkisini azaltır.</a:t>
            </a:r>
          </a:p>
        </p:txBody>
      </p:sp>
    </p:spTree>
    <p:extLst>
      <p:ext uri="{BB962C8B-B14F-4D97-AF65-F5344CB8AC3E}">
        <p14:creationId xmlns:p14="http://schemas.microsoft.com/office/powerpoint/2010/main" val="2848770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Toyota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genellikle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araç değiştirme zamanlarında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tekrar Toyota'yı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tercih ederler. Bu sadakat sayesinde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Toyota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pazar payı ve müşteri memnuniyetine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ulaşır.</a:t>
            </a:r>
          </a:p>
        </p:txBody>
      </p:sp>
    </p:spTree>
    <p:extLst>
      <p:ext uri="{BB962C8B-B14F-4D97-AF65-F5344CB8AC3E}">
        <p14:creationId xmlns:p14="http://schemas.microsoft.com/office/powerpoint/2010/main" val="998930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Marka Sadakati Oluşturma Yolları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 Güven ve Duygusal Bağ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</a:t>
            </a:r>
            <a:r>
              <a:rPr lang="tr-TR" sz="36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markalar, duygusal bağ kurar.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Dove’un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kadınlara yönelik kendini sevme kampanyaları.</a:t>
            </a:r>
          </a:p>
        </p:txBody>
      </p:sp>
    </p:spTree>
    <p:extLst>
      <p:ext uri="{BB962C8B-B14F-4D97-AF65-F5344CB8AC3E}">
        <p14:creationId xmlns:p14="http://schemas.microsoft.com/office/powerpoint/2010/main" val="589311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 Beklentileri Aşmak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Beklenmeyen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hediyeler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veya üstün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performans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Arçelik’in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montaj sonrası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arama ile memnuniyet sorması.</a:t>
            </a:r>
          </a:p>
        </p:txBody>
      </p:sp>
    </p:spTree>
    <p:extLst>
      <p:ext uri="{BB962C8B-B14F-4D97-AF65-F5344CB8AC3E}">
        <p14:creationId xmlns:p14="http://schemas.microsoft.com/office/powerpoint/2010/main" val="2840061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7.3 Kişiselleştirilmiş Deneyim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Müşteri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verisine dayalı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 teklifler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Starbucks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mobil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uygulamasında 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kampanyalar.</a:t>
            </a:r>
          </a:p>
        </p:txBody>
      </p:sp>
    </p:spTree>
    <p:extLst>
      <p:ext uri="{BB962C8B-B14F-4D97-AF65-F5344CB8AC3E}">
        <p14:creationId xmlns:p14="http://schemas.microsoft.com/office/powerpoint/2010/main" val="311445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Sadakat Programları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8.1 Türleri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Puan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toplama, dijital kartlar, müşteri kulüpleri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Migros Money Kart</a:t>
            </a:r>
          </a:p>
        </p:txBody>
      </p:sp>
    </p:spTree>
    <p:extLst>
      <p:ext uri="{BB962C8B-B14F-4D97-AF65-F5344CB8AC3E}">
        <p14:creationId xmlns:p14="http://schemas.microsoft.com/office/powerpoint/2010/main" val="11750682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8.2 Başarılı Örnek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Starbucks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Rewards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Ödeme – sipariş – sadakat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uygulaması birleşimi.</a:t>
            </a:r>
          </a:p>
        </p:txBody>
      </p:sp>
    </p:spTree>
    <p:extLst>
      <p:ext uri="{BB962C8B-B14F-4D97-AF65-F5344CB8AC3E}">
        <p14:creationId xmlns:p14="http://schemas.microsoft.com/office/powerpoint/2010/main" val="4111816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8.3 Etkinlik Şartları</a:t>
            </a:r>
          </a:p>
          <a:p>
            <a:pPr lvl="2" algn="just">
              <a:lnSpc>
                <a:spcPct val="150000"/>
              </a:lnSpc>
            </a:pPr>
            <a:r>
              <a:rPr lang="tr-TR" sz="4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Kişiye 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olmalı</a:t>
            </a:r>
          </a:p>
          <a:p>
            <a:pPr lvl="2" algn="just">
              <a:lnSpc>
                <a:spcPct val="150000"/>
              </a:lnSpc>
            </a:pPr>
            <a:r>
              <a:rPr lang="tr-TR" sz="4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indirimi yerine “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sunmalı</a:t>
            </a:r>
          </a:p>
          <a:p>
            <a:pPr lvl="2" algn="just">
              <a:lnSpc>
                <a:spcPct val="150000"/>
              </a:lnSpc>
            </a:pPr>
            <a:r>
              <a:rPr lang="tr-TR" sz="4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verisi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kullanılmalı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016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Zor Ürün Kategorilerinde Sadakat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Bazı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kategorilerinde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sadakat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oluşturmak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zordur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deterjan, kağıt havlu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Çözüm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Kampanyalarla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tanıtım</a:t>
            </a:r>
          </a:p>
          <a:p>
            <a:pPr lvl="2" algn="just">
              <a:lnSpc>
                <a:spcPct val="150000"/>
              </a:lnSpc>
            </a:pP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Tatmin ve kolaylık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sağlamak</a:t>
            </a:r>
          </a:p>
          <a:p>
            <a:pPr lvl="2" algn="just">
              <a:lnSpc>
                <a:spcPct val="150000"/>
              </a:lnSpc>
            </a:pP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Benlik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sz="39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uyumlu markalar </a:t>
            </a:r>
            <a:r>
              <a:rPr lang="tr-TR" sz="39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geliştirmek</a:t>
            </a:r>
          </a:p>
        </p:txBody>
      </p:sp>
    </p:spTree>
    <p:extLst>
      <p:ext uri="{BB962C8B-B14F-4D97-AF65-F5344CB8AC3E}">
        <p14:creationId xmlns:p14="http://schemas.microsoft.com/office/powerpoint/2010/main" val="277179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Sosyal Sorumluluk ve Sadakat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Kurumsal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 faaliyetleri sadakati destekler.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Tofaş'ın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eğitime destek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projeleri</a:t>
            </a:r>
          </a:p>
          <a:p>
            <a:pPr lvl="2" algn="just">
              <a:lnSpc>
                <a:spcPct val="150000"/>
              </a:lnSpc>
            </a:pPr>
            <a:r>
              <a:rPr lang="tr-TR" sz="40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Torku'nun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çiftçi destek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kampanyaları</a:t>
            </a:r>
          </a:p>
        </p:txBody>
      </p:sp>
    </p:spTree>
    <p:extLst>
      <p:ext uri="{BB962C8B-B14F-4D97-AF65-F5344CB8AC3E}">
        <p14:creationId xmlns:p14="http://schemas.microsoft.com/office/powerpoint/2010/main" val="17489804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Hafta Marka Yönetimi Test Soruları</a:t>
            </a:r>
          </a:p>
          <a:p>
            <a:pPr marL="1657350" lvl="2" indent="-742950" algn="just">
              <a:lnSpc>
                <a:spcPct val="150000"/>
              </a:lnSpc>
              <a:buAutoNum type="arabicPeriod"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hangisi davranışsal sadakatin en belirgin özelliğidir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ile duygusal bağ kurma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değerini sorgulama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Tekrar satın alma davranışı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hakkında olumlu yorum yapma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Markayı başkalarına önerme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964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“Gizli sadakat” hangi durumda ortaya çıkar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Düşük göreli tutum ve yüksek tekrar satın alma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Düşük göreli tutum ve düşük tekrar satın alma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Yüksek göreli tutum ve düşük tekrar satın alma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Yüksek göreli tutum ve yüksek tekrar satın alma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Düşük tutum ve yüksek marka bağlılığı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600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Oliver’ın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sadakat aşamalarında “duygusal sadakat” aşağıdakilerden hangisiyle ilgilidir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fiyatlarının uygunluğu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hakkında bilgi arama çabası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Markaya karşı pozitif duygular besleme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Ürün performansına göre karar verme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Rakip marka indirimlerine yönelme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810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Aşağıdakilerden hangisi sahte sadakat örneğidir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Tüm kampanyalara rağmen sadakat göstermemek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Müşterinin markaya duygusal olarak bağlı olması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Markayı sevdiği için sık alışveriş yapmak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indirim olduğunda alışveriş yapmak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Markaya sürekli geri bildirim vermek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1932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5.Aşağıdakilerden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hangisi sadakat programlarının temel amaçlarından biri değildir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Müşteri verilerini toplamak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Firma-müşteri ilişkisini güçlendirmek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Ürünün maliyetini düşürmek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Uzun vadeli bağlılık sağlamak</a:t>
            </a:r>
            <a:b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Kârlılığı artırmak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8083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Aşağıdakilerden hangisi “karşılıklı sadakat” durumunu en iyi açıklar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Müşterinin konumdan dolayı aynı mağazayı tercih etmesi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Müşterinin kampanya süresince alışveriş yapması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Müşterinin mağazayı aktif savunması ve sık alışveriş yapması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Müşterinin fırsatları takip ederek farklı mağazaları denemesi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belirli günlerde alışveriş yapması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082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7.Aşağıdaki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marka, “gerçek sadakat” yaratmada örnek olarak gösterilebilir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Torku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doğal ürün kampanyaları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Migros – Money kart puan sistemi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Starbucks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sadakat uygulaması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Volvo – güvenlik temelli sadakat stratejisi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Dacia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fiyat odaklı stratejiler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3423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8.Aşağıdakilerden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hangisi marka sadakatini doğrudan etkileyen unsurlardan biri değildir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güveni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 sevgisi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Müşteri tatmini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Rakip firmanın marka adı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Müşteri deneyimi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4377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9.Müşterinin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markayı sürekli sevmesi ve duygusal bağ kurması hangi sadakat türüdür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Bilişsel sadakat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Sahte sadakat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Duygusal sadakat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Atalet sadakati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Eylemsel sadakat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0399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Sadakat programlarının başarılı olabilmesi için aşağıdakilerden hangisine en çok dikkat edilmelidir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En fazla indirim sunulmasına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puan biriktirme sistemine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Müşteri deneyimi ile entegre olmasına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Sadakat kartının çok mağazada geçerli olmasına</a:t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Müşteri yorumlarının gizli kalmasına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742749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3003</TotalTime>
  <Words>22</Words>
  <Application>Microsoft Office PowerPoint</Application>
  <PresentationFormat>Geniş ekran</PresentationFormat>
  <Paragraphs>126</Paragraphs>
  <Slides>36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0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408</cp:revision>
  <dcterms:created xsi:type="dcterms:W3CDTF">2025-02-10T12:53:37Z</dcterms:created>
  <dcterms:modified xsi:type="dcterms:W3CDTF">2025-04-23T09:17:26Z</dcterms:modified>
</cp:coreProperties>
</file>